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46"/>
  </p:notesMasterIdLst>
  <p:sldIdLst>
    <p:sldId id="256" r:id="rId2"/>
    <p:sldId id="295" r:id="rId3"/>
    <p:sldId id="262" r:id="rId4"/>
    <p:sldId id="332" r:id="rId5"/>
    <p:sldId id="265" r:id="rId6"/>
    <p:sldId id="267" r:id="rId7"/>
    <p:sldId id="331" r:id="rId8"/>
    <p:sldId id="270" r:id="rId9"/>
    <p:sldId id="272" r:id="rId10"/>
    <p:sldId id="301" r:id="rId11"/>
    <p:sldId id="302" r:id="rId12"/>
    <p:sldId id="303" r:id="rId13"/>
    <p:sldId id="304" r:id="rId14"/>
    <p:sldId id="305" r:id="rId15"/>
    <p:sldId id="274" r:id="rId16"/>
    <p:sldId id="273" r:id="rId17"/>
    <p:sldId id="289" r:id="rId18"/>
    <p:sldId id="276" r:id="rId19"/>
    <p:sldId id="333" r:id="rId20"/>
    <p:sldId id="334" r:id="rId21"/>
    <p:sldId id="341" r:id="rId22"/>
    <p:sldId id="342" r:id="rId23"/>
    <p:sldId id="343" r:id="rId24"/>
    <p:sldId id="345" r:id="rId25"/>
    <p:sldId id="347" r:id="rId26"/>
    <p:sldId id="346" r:id="rId27"/>
    <p:sldId id="348" r:id="rId28"/>
    <p:sldId id="349" r:id="rId29"/>
    <p:sldId id="350" r:id="rId30"/>
    <p:sldId id="351" r:id="rId31"/>
    <p:sldId id="352" r:id="rId32"/>
    <p:sldId id="335" r:id="rId33"/>
    <p:sldId id="353" r:id="rId34"/>
    <p:sldId id="354" r:id="rId35"/>
    <p:sldId id="336" r:id="rId36"/>
    <p:sldId id="337" r:id="rId37"/>
    <p:sldId id="340" r:id="rId38"/>
    <p:sldId id="338" r:id="rId39"/>
    <p:sldId id="339" r:id="rId40"/>
    <p:sldId id="355" r:id="rId41"/>
    <p:sldId id="277" r:id="rId42"/>
    <p:sldId id="330" r:id="rId43"/>
    <p:sldId id="299" r:id="rId44"/>
    <p:sldId id="298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D3D23-6A99-0C43-B023-2C4C90812368}">
          <p14:sldIdLst>
            <p14:sldId id="256"/>
            <p14:sldId id="295"/>
            <p14:sldId id="262"/>
            <p14:sldId id="332"/>
            <p14:sldId id="265"/>
            <p14:sldId id="267"/>
            <p14:sldId id="331"/>
            <p14:sldId id="270"/>
            <p14:sldId id="272"/>
            <p14:sldId id="301"/>
            <p14:sldId id="302"/>
            <p14:sldId id="303"/>
            <p14:sldId id="304"/>
            <p14:sldId id="305"/>
            <p14:sldId id="274"/>
            <p14:sldId id="273"/>
            <p14:sldId id="289"/>
            <p14:sldId id="276"/>
            <p14:sldId id="333"/>
            <p14:sldId id="334"/>
            <p14:sldId id="341"/>
            <p14:sldId id="342"/>
            <p14:sldId id="343"/>
            <p14:sldId id="345"/>
            <p14:sldId id="347"/>
            <p14:sldId id="346"/>
            <p14:sldId id="348"/>
            <p14:sldId id="349"/>
            <p14:sldId id="350"/>
            <p14:sldId id="351"/>
            <p14:sldId id="352"/>
            <p14:sldId id="335"/>
            <p14:sldId id="353"/>
            <p14:sldId id="354"/>
            <p14:sldId id="336"/>
            <p14:sldId id="337"/>
            <p14:sldId id="340"/>
            <p14:sldId id="338"/>
            <p14:sldId id="339"/>
            <p14:sldId id="355"/>
            <p14:sldId id="277"/>
            <p14:sldId id="330"/>
            <p14:sldId id="299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43"/>
    <p:restoredTop sz="86871"/>
  </p:normalViewPr>
  <p:slideViewPr>
    <p:cSldViewPr snapToGrid="0" snapToObjects="1">
      <p:cViewPr>
        <p:scale>
          <a:sx n="73" d="100"/>
          <a:sy n="73" d="100"/>
        </p:scale>
        <p:origin x="64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ADC4-69DD-CF44-B8DF-03C4C72675B4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E793-AA28-1846-B480-00CAFD444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study the effects of these pressures on language in the lab??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2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921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2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502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85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618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6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952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65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6689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76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study the effects of these pressures on language in the lab??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80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7131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121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7165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999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17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471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5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9100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31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dot patterns earlier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29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these results tell us?</a:t>
            </a:r>
          </a:p>
          <a:p>
            <a:r>
              <a:rPr lang="en-US" dirty="0"/>
              <a:t>Is it worth trying to see generational effects or kid vs adult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810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 these results tell us?</a:t>
            </a:r>
          </a:p>
          <a:p>
            <a:r>
              <a:rPr lang="en-US" dirty="0"/>
              <a:t>Is it worth trying to see generational effects or kid vs adult effects?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657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6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more how this is an easier task [change-detection versus spontaneous generation task]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17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sure that justification for fixer-parent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57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 is not red change color ; fix axes ; think about how to talk about passing on fixer’s language </a:t>
            </a:r>
          </a:p>
          <a:p>
            <a:endParaRPr lang="en-US" dirty="0"/>
          </a:p>
          <a:p>
            <a:r>
              <a:rPr lang="en-US" dirty="0"/>
              <a:t>-add in seesaw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on how to describe the fixer passing on language </a:t>
            </a:r>
          </a:p>
          <a:p>
            <a:r>
              <a:rPr lang="en-US" dirty="0"/>
              <a:t>-put in broken line for </a:t>
            </a:r>
            <a:r>
              <a:rPr lang="en-US"/>
              <a:t>y-axis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24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-bring in more learnability/communicability (or skip maybe?)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2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E5D92B8-34EF-6E4B-A76F-6D2791699B79}" type="datetimeFigureOut">
              <a:rPr lang="en-US" smtClean="0"/>
              <a:t>5/5/19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tiff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8DEDAE-5A97-4A4E-8423-3CBF2EA2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674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 dirty="0"/>
              <a:t>Interlocutors preserve complexity in language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3551F9-F8E1-F249-A3CC-86C565B64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74695"/>
            <a:ext cx="6801612" cy="5131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Madeline Meyers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PI: Dan </a:t>
            </a:r>
            <a:r>
              <a:rPr lang="en-US" sz="2800" dirty="0" err="1">
                <a:solidFill>
                  <a:schemeClr val="bg1"/>
                </a:solidFill>
              </a:rPr>
              <a:t>Yurovsky</a:t>
            </a:r>
            <a:r>
              <a:rPr lang="en-US" sz="2800" dirty="0">
                <a:solidFill>
                  <a:schemeClr val="bg1"/>
                </a:solidFill>
              </a:rPr>
              <a:t>, Ph.D.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University of Chicago</a:t>
            </a:r>
          </a:p>
        </p:txBody>
      </p:sp>
      <p:pic>
        <p:nvPicPr>
          <p:cNvPr id="18" name="Google Shape;106;p13">
            <a:extLst>
              <a:ext uri="{FF2B5EF4-FFF2-40B4-BE49-F238E27FC236}">
                <a16:creationId xmlns:a16="http://schemas.microsoft.com/office/drawing/2014/main" id="{6BC74480-6BBB-4140-9C08-15410B4D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957" y="182572"/>
            <a:ext cx="3664043" cy="164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94D7E0-90D0-8940-AD21-09D7B42C2B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200" y="243450"/>
            <a:ext cx="3810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10F3-66FE-234E-A6CC-732A8A1445E3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30A3A-F340-3B44-B49A-DE939C596C9F}"/>
              </a:ext>
            </a:extLst>
          </p:cNvPr>
          <p:cNvSpPr txBox="1"/>
          <p:nvPr/>
        </p:nvSpPr>
        <p:spPr>
          <a:xfrm>
            <a:off x="8619342" y="2848565"/>
            <a:ext cx="342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eorgia" panose="02040502050405020303" pitchFamily="18" charset="0"/>
              </a:rPr>
              <a:t>“your job is to re-create patterns to match a target” </a:t>
            </a:r>
          </a:p>
        </p:txBody>
      </p:sp>
    </p:spTree>
    <p:extLst>
      <p:ext uri="{BB962C8B-B14F-4D97-AF65-F5344CB8AC3E}">
        <p14:creationId xmlns:p14="http://schemas.microsoft.com/office/powerpoint/2010/main" val="2230285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7" name="Picture 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B957A5DB-3271-AA4C-8B68-B80DE2648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  <p:pic>
        <p:nvPicPr>
          <p:cNvPr id="8" name="Picture 7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77FBC6ED-5DDD-2644-A635-809CC9DBC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6633" y="1528999"/>
            <a:ext cx="4946569" cy="4946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1189B-0670-AE46-A750-CECE75C952AB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117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0059C-2C5A-0645-8D5B-61E0DD01B39E}"/>
              </a:ext>
            </a:extLst>
          </p:cNvPr>
          <p:cNvSpPr txBox="1"/>
          <p:nvPr/>
        </p:nvSpPr>
        <p:spPr>
          <a:xfrm>
            <a:off x="9159805" y="1307285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6" name="Picture 5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D300F068-4853-5A44-BC0A-4CC2551B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81" y="1188720"/>
            <a:ext cx="5651625" cy="56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88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4D74D-ABCD-254A-9AF9-E9FAFCA4E3E8}"/>
              </a:ext>
            </a:extLst>
          </p:cNvPr>
          <p:cNvSpPr txBox="1"/>
          <p:nvPr/>
        </p:nvSpPr>
        <p:spPr>
          <a:xfrm>
            <a:off x="8947068" y="2745736"/>
            <a:ext cx="3064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“your job is to correct errors on the grid patterns to match the target” </a:t>
            </a:r>
          </a:p>
        </p:txBody>
      </p:sp>
      <p:pic>
        <p:nvPicPr>
          <p:cNvPr id="9" name="Picture 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D47759ED-1603-2547-B9CC-AB2D529FEB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  <p:pic>
        <p:nvPicPr>
          <p:cNvPr id="6" name="Picture 5" descr="A picture containing crossword puzzle, text&#10;&#10;Description automatically generated">
            <a:extLst>
              <a:ext uri="{FF2B5EF4-FFF2-40B4-BE49-F238E27FC236}">
                <a16:creationId xmlns:a16="http://schemas.microsoft.com/office/drawing/2014/main" id="{CEA572E3-95BE-4D4D-B146-23865E013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566" y="1495133"/>
            <a:ext cx="4946569" cy="494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068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6" name="Picture 5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893C9785-43DC-8048-87B9-E3784A74F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3" t="3541" r="351"/>
          <a:stretch/>
        </p:blipFill>
        <p:spPr>
          <a:xfrm>
            <a:off x="3962400" y="1527650"/>
            <a:ext cx="4538411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DYAD achieves consistent levels of accuracy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F99277-04CF-C64B-A19B-A6EC53D0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58" y="1723871"/>
            <a:ext cx="7969083" cy="44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3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While Editors Reintroduce complexity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9D67E9-60F1-044C-B657-91C47833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344" y="1570219"/>
            <a:ext cx="7145311" cy="476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4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Editors help retain a higher level of complexity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A986AC-13F9-DA49-99DD-C5C7B02EE3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239" y="1333702"/>
            <a:ext cx="6576049" cy="52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0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Complexity is lost in transmission</a:t>
            </a:r>
          </a:p>
          <a:p>
            <a:pPr lvl="2"/>
            <a:r>
              <a:rPr lang="en-US" sz="3000" dirty="0"/>
              <a:t>This complexity is not lost forever</a:t>
            </a:r>
          </a:p>
          <a:p>
            <a:pPr lvl="1"/>
            <a:r>
              <a:rPr lang="en-US" sz="3000" dirty="0"/>
              <a:t>The presence of an editor helps retain more complexity than an individual learner alone</a:t>
            </a:r>
          </a:p>
          <a:p>
            <a:pPr lvl="2"/>
            <a:r>
              <a:rPr lang="en-US" sz="3000" dirty="0"/>
              <a:t>Stability was higher &amp; was reached faster</a:t>
            </a:r>
          </a:p>
          <a:p>
            <a:pPr lvl="1"/>
            <a:r>
              <a:rPr lang="en-US" sz="3000" dirty="0"/>
              <a:t>Languages change in response to their learners and speakers</a:t>
            </a:r>
          </a:p>
          <a:p>
            <a:pPr lvl="2"/>
            <a:r>
              <a:rPr lang="en-US" sz="3000" dirty="0"/>
              <a:t>Our biases matter</a:t>
            </a:r>
          </a:p>
          <a:p>
            <a:pPr lvl="2"/>
            <a:r>
              <a:rPr lang="en-US" sz="3000" dirty="0"/>
              <a:t>Our conversational partners matter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8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Are the types of errors that parents and children are making similar or different?</a:t>
            </a:r>
          </a:p>
          <a:p>
            <a:pPr lvl="1"/>
            <a:r>
              <a:rPr lang="en-US" sz="3000" dirty="0"/>
              <a:t>Code 17 chains (so far) for error types</a:t>
            </a:r>
          </a:p>
          <a:p>
            <a:pPr lvl="2"/>
            <a:r>
              <a:rPr lang="en-US" sz="3000" dirty="0"/>
              <a:t>10 adults (baseline), 7 children (baseline)</a:t>
            </a:r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3107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Why do languages evolve?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7139-9EEC-2E4B-AFF9-8B69B03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479665"/>
            <a:ext cx="11249891" cy="3535680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Languages need to be </a:t>
            </a:r>
            <a:r>
              <a:rPr lang="en-US" sz="4000" dirty="0">
                <a:solidFill>
                  <a:schemeClr val="tx1"/>
                </a:solidFill>
              </a:rPr>
              <a:t>effective for </a:t>
            </a:r>
            <a:r>
              <a:rPr lang="en-US" sz="4000" dirty="0">
                <a:solidFill>
                  <a:srgbClr val="FF0000"/>
                </a:solidFill>
              </a:rPr>
              <a:t>communication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sz="4000" dirty="0"/>
              <a:t>Languages need to be easily </a:t>
            </a:r>
            <a:r>
              <a:rPr lang="en-US" sz="4000" dirty="0">
                <a:solidFill>
                  <a:srgbClr val="FF0000"/>
                </a:solidFill>
              </a:rPr>
              <a:t>learnable</a:t>
            </a:r>
            <a:r>
              <a:rPr lang="en-US" sz="4000" dirty="0"/>
              <a:t> by new speakers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029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Coding scheme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81FB9E1F-64B2-9047-ADC6-A6102DDF149C}"/>
              </a:ext>
            </a:extLst>
          </p:cNvPr>
          <p:cNvSpPr txBox="1">
            <a:spLocks/>
          </p:cNvSpPr>
          <p:nvPr/>
        </p:nvSpPr>
        <p:spPr>
          <a:xfrm>
            <a:off x="578901" y="1264920"/>
            <a:ext cx="4125132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buNone/>
            </a:pPr>
            <a:r>
              <a:rPr lang="en-US" sz="3000" dirty="0"/>
              <a:t>Geometric Errors</a:t>
            </a:r>
          </a:p>
          <a:p>
            <a:pPr lvl="3"/>
            <a:r>
              <a:rPr lang="en-US" sz="3000" dirty="0"/>
              <a:t>Translation</a:t>
            </a:r>
          </a:p>
          <a:p>
            <a:pPr lvl="3"/>
            <a:r>
              <a:rPr lang="en-US" sz="3000" dirty="0"/>
              <a:t>Rotation</a:t>
            </a:r>
          </a:p>
          <a:p>
            <a:pPr lvl="3"/>
            <a:r>
              <a:rPr lang="en-US" sz="3000" dirty="0"/>
              <a:t>Mirroring</a:t>
            </a:r>
          </a:p>
          <a:p>
            <a:pPr lvl="3"/>
            <a:endParaRPr lang="en-US" sz="3000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AFC41EA-2FA1-0443-80B9-6F2308C45004}"/>
              </a:ext>
            </a:extLst>
          </p:cNvPr>
          <p:cNvSpPr txBox="1">
            <a:spLocks/>
          </p:cNvSpPr>
          <p:nvPr/>
        </p:nvSpPr>
        <p:spPr>
          <a:xfrm>
            <a:off x="6766599" y="1264920"/>
            <a:ext cx="512219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buNone/>
            </a:pPr>
            <a:r>
              <a:rPr lang="en-US" sz="3000" dirty="0"/>
              <a:t>Other Errors</a:t>
            </a:r>
          </a:p>
          <a:p>
            <a:pPr lvl="3"/>
            <a:r>
              <a:rPr lang="en-US" sz="3000" dirty="0"/>
              <a:t>No Relation</a:t>
            </a:r>
          </a:p>
          <a:p>
            <a:pPr lvl="3"/>
            <a:r>
              <a:rPr lang="en-US" sz="3000" dirty="0"/>
              <a:t>Chunking/Un-Chunking</a:t>
            </a:r>
          </a:p>
          <a:p>
            <a:pPr lvl="3"/>
            <a:r>
              <a:rPr lang="en-US" sz="3000" dirty="0"/>
              <a:t>Diagonal Chunking</a:t>
            </a:r>
          </a:p>
          <a:p>
            <a:pPr lvl="3"/>
            <a:r>
              <a:rPr lang="en-US" sz="3000" dirty="0"/>
              <a:t>Edges &amp; Corners</a:t>
            </a:r>
          </a:p>
          <a:p>
            <a:pPr lvl="3"/>
            <a:r>
              <a:rPr lang="en-US" sz="3000" dirty="0"/>
              <a:t>Shape Change</a:t>
            </a:r>
          </a:p>
          <a:p>
            <a:pPr lvl="3"/>
            <a:r>
              <a:rPr lang="en-US" sz="3000" dirty="0"/>
              <a:t>Symmetry</a:t>
            </a:r>
          </a:p>
          <a:p>
            <a:pPr lvl="3"/>
            <a:r>
              <a:rPr lang="en-US" sz="3000" dirty="0"/>
              <a:t>Iconicity</a:t>
            </a:r>
          </a:p>
          <a:p>
            <a:pPr lvl="3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94361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Translation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21690-F94F-6D45-A147-8543D103591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0" y="2024542"/>
            <a:ext cx="3433324" cy="34153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4019F0-213E-004E-BE9D-67B8323ECC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69" y="2024541"/>
            <a:ext cx="3433324" cy="3299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96A20C-C7D6-0645-9D56-327083E2078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756542" y="2024542"/>
            <a:ext cx="3037668" cy="32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579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rotation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D831A247-3A25-D344-910D-B7E5C90A7DD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437" y="1671643"/>
            <a:ext cx="3379380" cy="3997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F7BE95-7B57-4D4D-8D37-FEDE5BB56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564" y="1832143"/>
            <a:ext cx="3379380" cy="379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6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mirroring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834C76-F09B-EE41-AE74-3441300EB54B}"/>
              </a:ext>
            </a:extLst>
          </p:cNvPr>
          <p:cNvPicPr/>
          <p:nvPr/>
        </p:nvPicPr>
        <p:blipFill rotWithShape="1">
          <a:blip r:embed="rId4"/>
          <a:srcRect t="1371" r="2" b="1539"/>
          <a:stretch/>
        </p:blipFill>
        <p:spPr>
          <a:xfrm>
            <a:off x="304150" y="2279837"/>
            <a:ext cx="3539976" cy="3389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8C94C8-8FC7-544E-A911-867438EDD3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8" b="-4"/>
          <a:stretch/>
        </p:blipFill>
        <p:spPr>
          <a:xfrm>
            <a:off x="4328204" y="2279837"/>
            <a:ext cx="3535590" cy="33894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CC30DC-296F-9E46-AE85-7540209A4AC0}"/>
              </a:ext>
            </a:extLst>
          </p:cNvPr>
          <p:cNvPicPr/>
          <p:nvPr/>
        </p:nvPicPr>
        <p:blipFill rotWithShape="1">
          <a:blip r:embed="rId6"/>
          <a:srcRect t="28092" r="-3" b="17013"/>
          <a:stretch/>
        </p:blipFill>
        <p:spPr>
          <a:xfrm>
            <a:off x="8389410" y="2530451"/>
            <a:ext cx="3535590" cy="29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810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No relation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23ECB6C-DA4F-394B-B3DC-725F00E1EC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58" y="2486200"/>
            <a:ext cx="3124695" cy="3074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209D2F-56E2-3045-B1B8-239E4B1DA93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11" y="2580977"/>
            <a:ext cx="3514778" cy="3081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9DDC2D1-A8BE-D349-A1E6-C5E1F40B1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566" y="2587969"/>
            <a:ext cx="3200199" cy="286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121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chunking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2018CA-5621-E946-A2A5-9A4D0519E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5" y="2185405"/>
            <a:ext cx="3631036" cy="318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F8FA3-D862-134F-A954-CC2FAF557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2644" y="2233518"/>
            <a:ext cx="3647276" cy="31059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193AA1-9456-A141-8BA0-5ADE7B00D5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984" y="2233519"/>
            <a:ext cx="3647275" cy="310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7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Un-chunking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1D312-0761-E843-84E9-FFD21BFC675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55333" y="2019429"/>
            <a:ext cx="3426646" cy="3541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D8C145-A0B2-DB42-B601-04EEA76F5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0664" y="2127918"/>
            <a:ext cx="3296003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Diagonal chunking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B0AA8A-A494-B44A-836F-8CCD8AD914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5947" y="2122189"/>
            <a:ext cx="3422068" cy="3426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570780-6282-E046-9C0A-5E0D8648A1D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349529" y="2122188"/>
            <a:ext cx="3399624" cy="34262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F73FA4-63CE-8849-8283-5661B29CE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667" y="2122188"/>
            <a:ext cx="3165520" cy="34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34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Edges &amp; corners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6FC0AD-4135-414A-A17D-D78B68760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39" y="2485926"/>
            <a:ext cx="3315137" cy="2953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7A7EB8-0907-8C49-A046-C5382039DF8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34015" y="2377440"/>
            <a:ext cx="2936669" cy="31932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58AF3F-511B-6B41-9681-BBA1C0794A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8591" y="2527769"/>
            <a:ext cx="3256108" cy="30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35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Shape change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0A1959B-A657-CA4C-A612-5830FD66C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69" y="2497047"/>
            <a:ext cx="3313690" cy="28343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6F13A-23FD-A041-BF24-64ABB7E81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0588" y="2497047"/>
            <a:ext cx="3202872" cy="28343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0651FB-6AB5-0440-B38B-B64237A88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7176" y="2497046"/>
            <a:ext cx="3127870" cy="283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6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pic>
        <p:nvPicPr>
          <p:cNvPr id="13" name="Content Placeholder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05F3D2A8-F3B2-A448-88AE-2230D6753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0096" y="1221085"/>
            <a:ext cx="1372300" cy="553494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3351338" y="1440701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6361540" y="2040866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6361540" y="3827580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6361540" y="5775620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3331598" y="5434336"/>
            <a:ext cx="24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F7139-817E-D641-BF5D-4026CA8A1BD4}"/>
              </a:ext>
            </a:extLst>
          </p:cNvPr>
          <p:cNvSpPr/>
          <p:nvPr/>
        </p:nvSpPr>
        <p:spPr>
          <a:xfrm>
            <a:off x="3029976" y="4608575"/>
            <a:ext cx="5932793" cy="202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C02DDE-F42A-7345-8802-19F4624E1847}"/>
              </a:ext>
            </a:extLst>
          </p:cNvPr>
          <p:cNvSpPr/>
          <p:nvPr/>
        </p:nvSpPr>
        <p:spPr>
          <a:xfrm>
            <a:off x="3129602" y="2600292"/>
            <a:ext cx="5932793" cy="200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26DAD6BC-C67A-464E-BA6E-244C07C7AA10}"/>
              </a:ext>
            </a:extLst>
          </p:cNvPr>
          <p:cNvSpPr/>
          <p:nvPr/>
        </p:nvSpPr>
        <p:spPr>
          <a:xfrm>
            <a:off x="5549876" y="1801640"/>
            <a:ext cx="546124" cy="766288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188F59-331D-794B-9260-6F672E069B57}"/>
              </a:ext>
            </a:extLst>
          </p:cNvPr>
          <p:cNvSpPr/>
          <p:nvPr/>
        </p:nvSpPr>
        <p:spPr>
          <a:xfrm>
            <a:off x="3118765" y="1286481"/>
            <a:ext cx="5932793" cy="2008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symmetry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C008277-CD94-B14E-A1FF-C5792790A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04" y="2025130"/>
            <a:ext cx="4348920" cy="39964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1AED5F-98A6-A249-AC4D-3A0053F82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010" y="2059230"/>
            <a:ext cx="4348920" cy="392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97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”iconicity”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29124-9A32-444A-8113-7C1B79D7ABB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3" y="2063375"/>
            <a:ext cx="3777063" cy="3605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25ACF4-9284-2C42-B317-D686C8C4E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7255" y="2124317"/>
            <a:ext cx="3645766" cy="32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79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results- Geometric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915C8F6-39D8-7846-92A1-69B0088D3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00" y="1341120"/>
            <a:ext cx="7987978" cy="52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573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results- chunking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311BDA13-AFC0-8A4A-B825-1C9CBE17B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256" y="1572433"/>
            <a:ext cx="8266764" cy="461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279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results- other errors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9CAD118-485A-9E40-9D8F-F83B254C2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358" y="1515066"/>
            <a:ext cx="8907474" cy="469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0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r>
              <a:rPr lang="en-US" sz="3000" dirty="0"/>
              <a:t>How to interpret these findings?</a:t>
            </a:r>
          </a:p>
          <a:p>
            <a:pPr lvl="2"/>
            <a:r>
              <a:rPr lang="en-US" sz="3000" dirty="0"/>
              <a:t>Is there anything we missed in the coding scheme?</a:t>
            </a:r>
          </a:p>
          <a:p>
            <a:pPr lvl="2"/>
            <a:r>
              <a:rPr lang="en-US" sz="3000" dirty="0"/>
              <a:t>Coding the dyad task (for “fixed” errors)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889752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r>
              <a:rPr lang="en-US" sz="3000" dirty="0"/>
              <a:t>	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F812E3-BF84-654C-9233-E5E0680BB755}"/>
              </a:ext>
            </a:extLst>
          </p:cNvPr>
          <p:cNvSpPr txBox="1">
            <a:spLocks/>
          </p:cNvSpPr>
          <p:nvPr/>
        </p:nvSpPr>
        <p:spPr>
          <a:xfrm>
            <a:off x="35170" y="1200444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What is ”structure” in a language? How do you quantify it?</a:t>
            </a:r>
          </a:p>
          <a:p>
            <a:pPr lvl="3"/>
            <a:r>
              <a:rPr lang="en-US" sz="3000" dirty="0"/>
              <a:t>Structure as within a pattern vs. across a set of patterns</a:t>
            </a:r>
          </a:p>
          <a:p>
            <a:pPr lvl="3"/>
            <a:r>
              <a:rPr lang="en-US" sz="3000" dirty="0"/>
              <a:t>Are languages becoming more structured over generations?</a:t>
            </a:r>
          </a:p>
          <a:p>
            <a:pPr lvl="3"/>
            <a:endParaRPr lang="en-US" sz="3000" dirty="0"/>
          </a:p>
          <a:p>
            <a:pPr lvl="3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71179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31F812E3-BF84-654C-9233-E5E0680BB755}"/>
              </a:ext>
            </a:extLst>
          </p:cNvPr>
          <p:cNvSpPr txBox="1">
            <a:spLocks/>
          </p:cNvSpPr>
          <p:nvPr/>
        </p:nvSpPr>
        <p:spPr>
          <a:xfrm>
            <a:off x="35170" y="1200444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r>
              <a:rPr lang="en-US" sz="3000" dirty="0"/>
              <a:t>Generation</a:t>
            </a:r>
          </a:p>
          <a:p>
            <a:pPr marL="685800" lvl="3" indent="0">
              <a:buNone/>
            </a:pPr>
            <a:endParaRPr lang="en-US" sz="3000" dirty="0"/>
          </a:p>
          <a:p>
            <a:pPr lvl="3"/>
            <a:endParaRPr lang="en-US" sz="3000" dirty="0"/>
          </a:p>
          <a:p>
            <a:pPr lvl="3"/>
            <a:r>
              <a:rPr lang="en-US" sz="3000" dirty="0"/>
              <a:t>Chain</a:t>
            </a:r>
          </a:p>
          <a:p>
            <a:pPr lvl="3"/>
            <a:endParaRPr lang="en-US" sz="3000" dirty="0"/>
          </a:p>
          <a:p>
            <a:pPr lvl="3"/>
            <a:endParaRPr lang="en-US" sz="3000" dirty="0"/>
          </a:p>
          <a:p>
            <a:pPr lvl="3"/>
            <a:r>
              <a:rPr lang="en-US" sz="3000" dirty="0"/>
              <a:t>Display</a:t>
            </a:r>
          </a:p>
          <a:p>
            <a:pPr lvl="4"/>
            <a:r>
              <a:rPr lang="en-US" sz="3000" dirty="0"/>
              <a:t>Each participant completes 6 trials, 1 display = 1 trial</a:t>
            </a:r>
          </a:p>
          <a:p>
            <a:pPr lvl="3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92B2147-CD32-034A-B979-B08CF119D901}"/>
              </a:ext>
            </a:extLst>
          </p:cNvPr>
          <p:cNvSpPr/>
          <p:nvPr/>
        </p:nvSpPr>
        <p:spPr>
          <a:xfrm>
            <a:off x="2797416" y="3447849"/>
            <a:ext cx="1074821" cy="107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1-6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A7846FD-F79D-D34D-885B-D68A09D67A4E}"/>
              </a:ext>
            </a:extLst>
          </p:cNvPr>
          <p:cNvSpPr/>
          <p:nvPr/>
        </p:nvSpPr>
        <p:spPr>
          <a:xfrm>
            <a:off x="4345480" y="3447848"/>
            <a:ext cx="1074821" cy="107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1-6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25A73B6-DD6B-8246-8C6F-E8D7EE7CD656}"/>
              </a:ext>
            </a:extLst>
          </p:cNvPr>
          <p:cNvSpPr/>
          <p:nvPr/>
        </p:nvSpPr>
        <p:spPr>
          <a:xfrm>
            <a:off x="5893544" y="3447848"/>
            <a:ext cx="1074821" cy="10788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 1-6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9FCB45-8A72-3649-88A0-759060ECE592}"/>
              </a:ext>
            </a:extLst>
          </p:cNvPr>
          <p:cNvSpPr txBox="1"/>
          <p:nvPr/>
        </p:nvSpPr>
        <p:spPr>
          <a:xfrm>
            <a:off x="2842456" y="3078516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E4BF0E-03D4-FB4D-8E7A-DEAA5F9BAB1D}"/>
              </a:ext>
            </a:extLst>
          </p:cNvPr>
          <p:cNvSpPr txBox="1"/>
          <p:nvPr/>
        </p:nvSpPr>
        <p:spPr>
          <a:xfrm>
            <a:off x="4368000" y="3091752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1A334-21AA-7143-95AE-2B34CD887904}"/>
              </a:ext>
            </a:extLst>
          </p:cNvPr>
          <p:cNvSpPr txBox="1"/>
          <p:nvPr/>
        </p:nvSpPr>
        <p:spPr>
          <a:xfrm>
            <a:off x="5893544" y="3088946"/>
            <a:ext cx="107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3</a:t>
            </a: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6706C1D9-0D4B-C541-9454-EA30696AAD38}"/>
              </a:ext>
            </a:extLst>
          </p:cNvPr>
          <p:cNvSpPr/>
          <p:nvPr/>
        </p:nvSpPr>
        <p:spPr>
          <a:xfrm>
            <a:off x="1716505" y="1973180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FF80555-D686-4B47-9B2A-9B6C817036DE}"/>
              </a:ext>
            </a:extLst>
          </p:cNvPr>
          <p:cNvSpPr/>
          <p:nvPr/>
        </p:nvSpPr>
        <p:spPr>
          <a:xfrm>
            <a:off x="2537697" y="2059806"/>
            <a:ext cx="635595" cy="336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AB6309A5-BF37-8249-8EA9-902AAF6A9608}"/>
              </a:ext>
            </a:extLst>
          </p:cNvPr>
          <p:cNvSpPr/>
          <p:nvPr/>
        </p:nvSpPr>
        <p:spPr>
          <a:xfrm>
            <a:off x="3449052" y="1951120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1E6CA340-8956-2D48-9812-97CC692B2455}"/>
              </a:ext>
            </a:extLst>
          </p:cNvPr>
          <p:cNvSpPr/>
          <p:nvPr/>
        </p:nvSpPr>
        <p:spPr>
          <a:xfrm>
            <a:off x="4270244" y="2037746"/>
            <a:ext cx="635595" cy="336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803652EA-C814-F540-AA2D-D64A30E51EBB}"/>
              </a:ext>
            </a:extLst>
          </p:cNvPr>
          <p:cNvSpPr/>
          <p:nvPr/>
        </p:nvSpPr>
        <p:spPr>
          <a:xfrm>
            <a:off x="5181599" y="1905841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1B5E2C48-A011-A24E-B6BF-3BCBE58A34B3}"/>
              </a:ext>
            </a:extLst>
          </p:cNvPr>
          <p:cNvSpPr/>
          <p:nvPr/>
        </p:nvSpPr>
        <p:spPr>
          <a:xfrm>
            <a:off x="6002791" y="1992467"/>
            <a:ext cx="635595" cy="336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miley Face 26">
            <a:extLst>
              <a:ext uri="{FF2B5EF4-FFF2-40B4-BE49-F238E27FC236}">
                <a16:creationId xmlns:a16="http://schemas.microsoft.com/office/drawing/2014/main" id="{DFF3076E-7E0C-7E4F-A781-0AD39C931611}"/>
              </a:ext>
            </a:extLst>
          </p:cNvPr>
          <p:cNvSpPr/>
          <p:nvPr/>
        </p:nvSpPr>
        <p:spPr>
          <a:xfrm>
            <a:off x="6947753" y="1905841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181E0D77-D8C1-0F44-A85A-112B770B362C}"/>
              </a:ext>
            </a:extLst>
          </p:cNvPr>
          <p:cNvSpPr/>
          <p:nvPr/>
        </p:nvSpPr>
        <p:spPr>
          <a:xfrm>
            <a:off x="7768945" y="1992467"/>
            <a:ext cx="635595" cy="336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miley Face 28">
            <a:extLst>
              <a:ext uri="{FF2B5EF4-FFF2-40B4-BE49-F238E27FC236}">
                <a16:creationId xmlns:a16="http://schemas.microsoft.com/office/drawing/2014/main" id="{4F5AAB57-0C0D-8948-AAEE-31431EB58782}"/>
              </a:ext>
            </a:extLst>
          </p:cNvPr>
          <p:cNvSpPr/>
          <p:nvPr/>
        </p:nvSpPr>
        <p:spPr>
          <a:xfrm>
            <a:off x="8737209" y="1922283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CBD34387-4B06-1649-B773-7448A31BA830}"/>
              </a:ext>
            </a:extLst>
          </p:cNvPr>
          <p:cNvSpPr/>
          <p:nvPr/>
        </p:nvSpPr>
        <p:spPr>
          <a:xfrm>
            <a:off x="9558401" y="2008909"/>
            <a:ext cx="635595" cy="33688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0ABFEC-F29F-4E42-8311-8415E3AEF5FF}"/>
              </a:ext>
            </a:extLst>
          </p:cNvPr>
          <p:cNvSpPr txBox="1"/>
          <p:nvPr/>
        </p:nvSpPr>
        <p:spPr>
          <a:xfrm>
            <a:off x="1656116" y="1668414"/>
            <a:ext cx="82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EB764-2D3A-5E40-A636-904E697E0D50}"/>
              </a:ext>
            </a:extLst>
          </p:cNvPr>
          <p:cNvSpPr txBox="1"/>
          <p:nvPr/>
        </p:nvSpPr>
        <p:spPr>
          <a:xfrm>
            <a:off x="3380993" y="1657597"/>
            <a:ext cx="825581" cy="36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8A678DE-6D63-B644-90DA-9435C7745805}"/>
              </a:ext>
            </a:extLst>
          </p:cNvPr>
          <p:cNvSpPr txBox="1"/>
          <p:nvPr/>
        </p:nvSpPr>
        <p:spPr>
          <a:xfrm>
            <a:off x="5121562" y="1603375"/>
            <a:ext cx="825581" cy="36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73AB36-3255-0A43-BEB3-BD8F2C4301A4}"/>
              </a:ext>
            </a:extLst>
          </p:cNvPr>
          <p:cNvSpPr txBox="1"/>
          <p:nvPr/>
        </p:nvSpPr>
        <p:spPr>
          <a:xfrm>
            <a:off x="6830767" y="1599844"/>
            <a:ext cx="825581" cy="36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F4FB15-D30D-7B49-81A8-50FC3EEECA7B}"/>
              </a:ext>
            </a:extLst>
          </p:cNvPr>
          <p:cNvSpPr txBox="1"/>
          <p:nvPr/>
        </p:nvSpPr>
        <p:spPr>
          <a:xfrm>
            <a:off x="8658783" y="1570971"/>
            <a:ext cx="825581" cy="36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5</a:t>
            </a:r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464B8E9F-4D0C-0746-857C-96E7DFA740B8}"/>
              </a:ext>
            </a:extLst>
          </p:cNvPr>
          <p:cNvSpPr/>
          <p:nvPr/>
        </p:nvSpPr>
        <p:spPr>
          <a:xfrm>
            <a:off x="10461952" y="1904230"/>
            <a:ext cx="577516" cy="577516"/>
          </a:xfrm>
          <a:prstGeom prst="smileyFac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C9288-6DC1-4C4B-872B-A22B1B46EA6B}"/>
              </a:ext>
            </a:extLst>
          </p:cNvPr>
          <p:cNvSpPr txBox="1"/>
          <p:nvPr/>
        </p:nvSpPr>
        <p:spPr>
          <a:xfrm>
            <a:off x="10367988" y="1574075"/>
            <a:ext cx="825581" cy="366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 6</a:t>
            </a:r>
          </a:p>
        </p:txBody>
      </p:sp>
    </p:spTree>
    <p:extLst>
      <p:ext uri="{BB962C8B-B14F-4D97-AF65-F5344CB8AC3E}">
        <p14:creationId xmlns:p14="http://schemas.microsoft.com/office/powerpoint/2010/main" val="15375311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8E498CD-23DA-2D4D-97CE-528D6EE9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597" y="1251109"/>
            <a:ext cx="9616545" cy="5424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r>
              <a:rPr lang="en-US" sz="3000" dirty="0"/>
              <a:t>	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AF9AD-5A4D-EA4E-98A9-7BAF46D19BCC}"/>
              </a:ext>
            </a:extLst>
          </p:cNvPr>
          <p:cNvSpPr/>
          <p:nvPr/>
        </p:nvSpPr>
        <p:spPr>
          <a:xfrm>
            <a:off x="1257534" y="4496971"/>
            <a:ext cx="2919047" cy="23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D04350-1A61-4D41-A786-1D84A698093C}"/>
              </a:ext>
            </a:extLst>
          </p:cNvPr>
          <p:cNvSpPr/>
          <p:nvPr/>
        </p:nvSpPr>
        <p:spPr>
          <a:xfrm>
            <a:off x="7838956" y="4331403"/>
            <a:ext cx="2919047" cy="23446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ABC531-C492-3944-A5AA-078A47F70EB7}"/>
              </a:ext>
            </a:extLst>
          </p:cNvPr>
          <p:cNvSpPr txBox="1"/>
          <p:nvPr/>
        </p:nvSpPr>
        <p:spPr>
          <a:xfrm>
            <a:off x="4796588" y="1860883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Gen 6, Display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8EFCB4-99E4-4F42-B29F-288D6C9A95D7}"/>
              </a:ext>
            </a:extLst>
          </p:cNvPr>
          <p:cNvSpPr txBox="1"/>
          <p:nvPr/>
        </p:nvSpPr>
        <p:spPr>
          <a:xfrm>
            <a:off x="1257534" y="4146737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Gen 6, Display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9A005-BD3E-AD42-8276-07F4C2BF2256}"/>
              </a:ext>
            </a:extLst>
          </p:cNvPr>
          <p:cNvSpPr txBox="1"/>
          <p:nvPr/>
        </p:nvSpPr>
        <p:spPr>
          <a:xfrm>
            <a:off x="8128451" y="4127639"/>
            <a:ext cx="259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2, Gen 6, Display 4</a:t>
            </a:r>
          </a:p>
        </p:txBody>
      </p:sp>
    </p:spTree>
    <p:extLst>
      <p:ext uri="{BB962C8B-B14F-4D97-AF65-F5344CB8AC3E}">
        <p14:creationId xmlns:p14="http://schemas.microsoft.com/office/powerpoint/2010/main" val="24688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r>
              <a:rPr lang="en-US" sz="3000" dirty="0"/>
              <a:t>	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CA95AF-AFBD-E441-AF13-B0D35399300F}"/>
              </a:ext>
            </a:extLst>
          </p:cNvPr>
          <p:cNvSpPr txBox="1"/>
          <p:nvPr/>
        </p:nvSpPr>
        <p:spPr>
          <a:xfrm>
            <a:off x="9190892" y="1638776"/>
            <a:ext cx="2614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N=20 adults on </a:t>
            </a:r>
            <a:r>
              <a:rPr lang="en-US" dirty="0" err="1"/>
              <a:t>mTurk</a:t>
            </a:r>
            <a:endParaRPr lang="en-US" dirty="0"/>
          </a:p>
          <a:p>
            <a:r>
              <a:rPr lang="en-US" dirty="0"/>
              <a:t>40 trials each</a:t>
            </a:r>
          </a:p>
          <a:p>
            <a:r>
              <a:rPr lang="en-US" dirty="0"/>
              <a:t>Filtering by accuracy on attention checks did not alter results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780FD3-15A2-0049-B3A4-56FF296C9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871" y="1521126"/>
            <a:ext cx="5553345" cy="500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76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6551870" y="205405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6361540" y="352278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6361540" y="5369221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3331598" y="5027937"/>
            <a:ext cx="1513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miley Face 35">
            <a:extLst>
              <a:ext uri="{FF2B5EF4-FFF2-40B4-BE49-F238E27FC236}">
                <a16:creationId xmlns:a16="http://schemas.microsoft.com/office/drawing/2014/main" id="{13843A1C-C920-9E40-8C88-BC1180479C42}"/>
              </a:ext>
            </a:extLst>
          </p:cNvPr>
          <p:cNvSpPr/>
          <p:nvPr/>
        </p:nvSpPr>
        <p:spPr>
          <a:xfrm>
            <a:off x="4845549" y="1186790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8" name="Smiley Face 37">
            <a:extLst>
              <a:ext uri="{FF2B5EF4-FFF2-40B4-BE49-F238E27FC236}">
                <a16:creationId xmlns:a16="http://schemas.microsoft.com/office/drawing/2014/main" id="{A6C7D831-7E5E-0E47-A628-526869596A11}"/>
              </a:ext>
            </a:extLst>
          </p:cNvPr>
          <p:cNvSpPr/>
          <p:nvPr/>
        </p:nvSpPr>
        <p:spPr>
          <a:xfrm>
            <a:off x="5960087" y="3661846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9" name="Smiley Face 38">
            <a:extLst>
              <a:ext uri="{FF2B5EF4-FFF2-40B4-BE49-F238E27FC236}">
                <a16:creationId xmlns:a16="http://schemas.microsoft.com/office/drawing/2014/main" id="{0E4E671C-E7F5-A847-87C8-C6968E2A5DB1}"/>
              </a:ext>
            </a:extLst>
          </p:cNvPr>
          <p:cNvSpPr/>
          <p:nvPr/>
        </p:nvSpPr>
        <p:spPr>
          <a:xfrm>
            <a:off x="5960087" y="5749790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0" name="Smiley Face 39">
            <a:extLst>
              <a:ext uri="{FF2B5EF4-FFF2-40B4-BE49-F238E27FC236}">
                <a16:creationId xmlns:a16="http://schemas.microsoft.com/office/drawing/2014/main" id="{43708110-89BB-154F-86CF-320065317A0B}"/>
              </a:ext>
            </a:extLst>
          </p:cNvPr>
          <p:cNvSpPr/>
          <p:nvPr/>
        </p:nvSpPr>
        <p:spPr>
          <a:xfrm>
            <a:off x="4800689" y="3083112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1" name="Smiley Face 40">
            <a:extLst>
              <a:ext uri="{FF2B5EF4-FFF2-40B4-BE49-F238E27FC236}">
                <a16:creationId xmlns:a16="http://schemas.microsoft.com/office/drawing/2014/main" id="{7C7DE01D-76E2-9148-B471-EE6F6E7EE3BE}"/>
              </a:ext>
            </a:extLst>
          </p:cNvPr>
          <p:cNvSpPr/>
          <p:nvPr/>
        </p:nvSpPr>
        <p:spPr>
          <a:xfrm>
            <a:off x="4800691" y="5171056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Trapezoid 41">
            <a:extLst>
              <a:ext uri="{FF2B5EF4-FFF2-40B4-BE49-F238E27FC236}">
                <a16:creationId xmlns:a16="http://schemas.microsoft.com/office/drawing/2014/main" id="{853D1A7C-3613-6E44-B54C-2902ADF42287}"/>
              </a:ext>
            </a:extLst>
          </p:cNvPr>
          <p:cNvSpPr/>
          <p:nvPr/>
        </p:nvSpPr>
        <p:spPr>
          <a:xfrm>
            <a:off x="4845547" y="1777099"/>
            <a:ext cx="601884" cy="798653"/>
          </a:xfrm>
          <a:prstGeom prst="trapezoi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27786976-E98A-A546-A588-B93FD186E7B4}"/>
              </a:ext>
            </a:extLst>
          </p:cNvPr>
          <p:cNvSpPr/>
          <p:nvPr/>
        </p:nvSpPr>
        <p:spPr>
          <a:xfrm>
            <a:off x="4800689" y="3661846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rapezoid 43">
            <a:extLst>
              <a:ext uri="{FF2B5EF4-FFF2-40B4-BE49-F238E27FC236}">
                <a16:creationId xmlns:a16="http://schemas.microsoft.com/office/drawing/2014/main" id="{91B9AB4E-80C9-4945-B56C-578F46713667}"/>
              </a:ext>
            </a:extLst>
          </p:cNvPr>
          <p:cNvSpPr/>
          <p:nvPr/>
        </p:nvSpPr>
        <p:spPr>
          <a:xfrm>
            <a:off x="4800691" y="5749790"/>
            <a:ext cx="601884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apezoid 44">
            <a:extLst>
              <a:ext uri="{FF2B5EF4-FFF2-40B4-BE49-F238E27FC236}">
                <a16:creationId xmlns:a16="http://schemas.microsoft.com/office/drawing/2014/main" id="{C9E5E31B-459A-A644-8D6E-F87D4992D542}"/>
              </a:ext>
            </a:extLst>
          </p:cNvPr>
          <p:cNvSpPr/>
          <p:nvPr/>
        </p:nvSpPr>
        <p:spPr>
          <a:xfrm>
            <a:off x="6049796" y="2228511"/>
            <a:ext cx="394500" cy="45141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rapezoid 45">
            <a:extLst>
              <a:ext uri="{FF2B5EF4-FFF2-40B4-BE49-F238E27FC236}">
                <a16:creationId xmlns:a16="http://schemas.microsoft.com/office/drawing/2014/main" id="{D3ACEA39-7783-F74C-BD72-7545FB3BA9D4}"/>
              </a:ext>
            </a:extLst>
          </p:cNvPr>
          <p:cNvSpPr/>
          <p:nvPr/>
        </p:nvSpPr>
        <p:spPr>
          <a:xfrm>
            <a:off x="6004938" y="4113258"/>
            <a:ext cx="394500" cy="45141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apezoid 46">
            <a:extLst>
              <a:ext uri="{FF2B5EF4-FFF2-40B4-BE49-F238E27FC236}">
                <a16:creationId xmlns:a16="http://schemas.microsoft.com/office/drawing/2014/main" id="{245D9C07-80EC-B64B-8B52-940B6EFC87FA}"/>
              </a:ext>
            </a:extLst>
          </p:cNvPr>
          <p:cNvSpPr/>
          <p:nvPr/>
        </p:nvSpPr>
        <p:spPr>
          <a:xfrm>
            <a:off x="6004940" y="6201202"/>
            <a:ext cx="394500" cy="451413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864D35D8-8998-1F48-AE3F-684249C0B3DA}"/>
              </a:ext>
            </a:extLst>
          </p:cNvPr>
          <p:cNvSpPr/>
          <p:nvPr/>
        </p:nvSpPr>
        <p:spPr>
          <a:xfrm>
            <a:off x="5501922" y="2544460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DBD24072-DD2D-1F43-B3FE-5CDAAE593424}"/>
              </a:ext>
            </a:extLst>
          </p:cNvPr>
          <p:cNvSpPr/>
          <p:nvPr/>
        </p:nvSpPr>
        <p:spPr>
          <a:xfrm>
            <a:off x="5513498" y="4478079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Callout 49">
            <a:extLst>
              <a:ext uri="{FF2B5EF4-FFF2-40B4-BE49-F238E27FC236}">
                <a16:creationId xmlns:a16="http://schemas.microsoft.com/office/drawing/2014/main" id="{32D05193-47D3-1A4C-A882-9CC83594D666}"/>
              </a:ext>
            </a:extLst>
          </p:cNvPr>
          <p:cNvSpPr/>
          <p:nvPr/>
        </p:nvSpPr>
        <p:spPr>
          <a:xfrm>
            <a:off x="5413182" y="1663282"/>
            <a:ext cx="536298" cy="370390"/>
          </a:xfrm>
          <a:prstGeom prst="wedgeEllipseCallout">
            <a:avLst>
              <a:gd name="adj1" fmla="val 59022"/>
              <a:gd name="adj2" fmla="val 645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Callout 50">
            <a:extLst>
              <a:ext uri="{FF2B5EF4-FFF2-40B4-BE49-F238E27FC236}">
                <a16:creationId xmlns:a16="http://schemas.microsoft.com/office/drawing/2014/main" id="{4E590550-B44C-6648-841E-34C6AC74DC98}"/>
              </a:ext>
            </a:extLst>
          </p:cNvPr>
          <p:cNvSpPr/>
          <p:nvPr/>
        </p:nvSpPr>
        <p:spPr>
          <a:xfrm>
            <a:off x="5515899" y="1188720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Callout 51">
            <a:extLst>
              <a:ext uri="{FF2B5EF4-FFF2-40B4-BE49-F238E27FC236}">
                <a16:creationId xmlns:a16="http://schemas.microsoft.com/office/drawing/2014/main" id="{28FD0FE0-BBD1-2148-916D-8D69799D714D}"/>
              </a:ext>
            </a:extLst>
          </p:cNvPr>
          <p:cNvSpPr/>
          <p:nvPr/>
        </p:nvSpPr>
        <p:spPr>
          <a:xfrm>
            <a:off x="5469120" y="3119759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Callout 52">
            <a:extLst>
              <a:ext uri="{FF2B5EF4-FFF2-40B4-BE49-F238E27FC236}">
                <a16:creationId xmlns:a16="http://schemas.microsoft.com/office/drawing/2014/main" id="{E5512108-60C6-4341-B238-3DD7F4A92F3B}"/>
              </a:ext>
            </a:extLst>
          </p:cNvPr>
          <p:cNvSpPr/>
          <p:nvPr/>
        </p:nvSpPr>
        <p:spPr>
          <a:xfrm>
            <a:off x="5391948" y="3560570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Callout 53">
            <a:extLst>
              <a:ext uri="{FF2B5EF4-FFF2-40B4-BE49-F238E27FC236}">
                <a16:creationId xmlns:a16="http://schemas.microsoft.com/office/drawing/2014/main" id="{797F361F-B6D4-B046-8549-A1C93FD775E8}"/>
              </a:ext>
            </a:extLst>
          </p:cNvPr>
          <p:cNvSpPr/>
          <p:nvPr/>
        </p:nvSpPr>
        <p:spPr>
          <a:xfrm>
            <a:off x="5515899" y="5209640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Callout 54">
            <a:extLst>
              <a:ext uri="{FF2B5EF4-FFF2-40B4-BE49-F238E27FC236}">
                <a16:creationId xmlns:a16="http://schemas.microsoft.com/office/drawing/2014/main" id="{E0AC3204-7E8E-6046-BF35-B175D430EB4A}"/>
              </a:ext>
            </a:extLst>
          </p:cNvPr>
          <p:cNvSpPr/>
          <p:nvPr/>
        </p:nvSpPr>
        <p:spPr>
          <a:xfrm>
            <a:off x="5413182" y="5703965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C02DDE-F42A-7345-8802-19F4624E1847}"/>
              </a:ext>
            </a:extLst>
          </p:cNvPr>
          <p:cNvSpPr/>
          <p:nvPr/>
        </p:nvSpPr>
        <p:spPr>
          <a:xfrm>
            <a:off x="2993690" y="2675907"/>
            <a:ext cx="5932793" cy="2367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0F7139-817E-D641-BF5D-4026CA8A1BD4}"/>
              </a:ext>
            </a:extLst>
          </p:cNvPr>
          <p:cNvSpPr/>
          <p:nvPr/>
        </p:nvSpPr>
        <p:spPr>
          <a:xfrm>
            <a:off x="2770872" y="4722760"/>
            <a:ext cx="5932793" cy="2026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F92ED2D-0A84-874F-A327-0AA28D724059}"/>
              </a:ext>
            </a:extLst>
          </p:cNvPr>
          <p:cNvSpPr/>
          <p:nvPr/>
        </p:nvSpPr>
        <p:spPr>
          <a:xfrm>
            <a:off x="4845547" y="1168243"/>
            <a:ext cx="1250453" cy="1622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95B5CE7B-FBAE-F344-BFE1-618341B77D65}"/>
              </a:ext>
            </a:extLst>
          </p:cNvPr>
          <p:cNvSpPr/>
          <p:nvPr/>
        </p:nvSpPr>
        <p:spPr>
          <a:xfrm>
            <a:off x="6004946" y="1777099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3351338" y="1440701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</p:spTree>
    <p:extLst>
      <p:ext uri="{BB962C8B-B14F-4D97-AF65-F5344CB8AC3E}">
        <p14:creationId xmlns:p14="http://schemas.microsoft.com/office/powerpoint/2010/main" val="248809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results-first 10 trials only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r>
              <a:rPr lang="en-US" sz="3000" dirty="0"/>
              <a:t>	</a:t>
            </a:r>
          </a:p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75E2A4-DD3B-8748-9489-70549D78C9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37" y="1341120"/>
            <a:ext cx="5494719" cy="506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34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Google Shape;106;p13">
            <a:extLst>
              <a:ext uri="{FF2B5EF4-FFF2-40B4-BE49-F238E27FC236}">
                <a16:creationId xmlns:a16="http://schemas.microsoft.com/office/drawing/2014/main" id="{C7EC134F-84B4-A345-94EB-6313965955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0205" y="3034691"/>
            <a:ext cx="2507302" cy="10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4DE28AFF-4AB4-D04D-A40A-C72AED3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2" y="1873770"/>
            <a:ext cx="6241388" cy="415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CF171-03F3-DC4B-9223-4BB70CF8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47" y="1659411"/>
            <a:ext cx="3455181" cy="974361"/>
          </a:xfrm>
          <a:prstGeom prst="rect">
            <a:avLst/>
          </a:prstGeom>
        </p:spPr>
      </p:pic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7203543-BC27-EC4D-8936-118F157C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13" y="4165853"/>
            <a:ext cx="1860192" cy="18601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6E2EBD16-0751-8648-ABF1-F998034D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3622" y="4849334"/>
            <a:ext cx="1620739" cy="1620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7122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2: Replication/extension of experiment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480 adults on Amazon Mechanical Turk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Percent Accuracy</a:t>
            </a:r>
          </a:p>
          <a:p>
            <a:pPr lvl="2"/>
            <a:r>
              <a:rPr lang="en-US" sz="3000" dirty="0"/>
              <a:t>Complexity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791264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3: ADULT-ADULT DYAD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960 adults on Amazon Mechanical Turk</a:t>
            </a:r>
          </a:p>
          <a:p>
            <a:pPr lvl="1"/>
            <a:r>
              <a:rPr lang="en-US" sz="3000" dirty="0"/>
              <a:t>480 Learners, 480 Fixers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296987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0DCF1-36B2-254A-BC82-BA98082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4" y="2047128"/>
            <a:ext cx="2922164" cy="2955752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B195CCA-02D1-544B-9BAF-9E84770D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19" y="2102549"/>
            <a:ext cx="3113023" cy="295942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A188B0-FD09-4341-8213-2A26B2012AE0}"/>
              </a:ext>
            </a:extLst>
          </p:cNvPr>
          <p:cNvSpPr/>
          <p:nvPr/>
        </p:nvSpPr>
        <p:spPr>
          <a:xfrm>
            <a:off x="3699165" y="2905785"/>
            <a:ext cx="2396835" cy="1219200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“fill in every other cell”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276B375-E91D-F346-A6ED-D0C95849287D}"/>
              </a:ext>
            </a:extLst>
          </p:cNvPr>
          <p:cNvSpPr/>
          <p:nvPr/>
        </p:nvSpPr>
        <p:spPr>
          <a:xfrm>
            <a:off x="9608153" y="2102549"/>
            <a:ext cx="2396835" cy="2235199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“fill in two cells diagonal in the top, one on the right hand corner, three that are third from the left, make an angular shape and add a diagonal.”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158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19C8-B7FA-4F41-A725-6FF0D099C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513BA-5D02-7B49-BAFE-6D139D076CDB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2137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B02DDA-7392-1D4A-A052-500E49BB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147" y="1783829"/>
            <a:ext cx="7240272" cy="408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3" name="Picture 12" descr="A picture containing antenna, object&#13;&#10;&#13;&#10;Description automatically generated">
            <a:extLst>
              <a:ext uri="{FF2B5EF4-FFF2-40B4-BE49-F238E27FC236}">
                <a16:creationId xmlns:a16="http://schemas.microsoft.com/office/drawing/2014/main" id="{A1FE0AF5-5949-E94A-AC26-1AA26CD73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170" y="1247002"/>
            <a:ext cx="7013747" cy="5610998"/>
          </a:xfrm>
          <a:prstGeom prst="rect">
            <a:avLst/>
          </a:prstGeom>
        </p:spPr>
      </p:pic>
      <p:pic>
        <p:nvPicPr>
          <p:cNvPr id="14" name="Picture 1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A50DD1-870F-4A48-88B5-A6AD9CE9E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034" y="1317823"/>
            <a:ext cx="1218769" cy="1158634"/>
          </a:xfrm>
          <a:prstGeom prst="rect">
            <a:avLst/>
          </a:prstGeom>
        </p:spPr>
      </p:pic>
      <p:pic>
        <p:nvPicPr>
          <p:cNvPr id="15" name="Picture 1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02EC30C-7A57-DB48-9AAE-26E4B8AC5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8907" y="1749274"/>
            <a:ext cx="1339449" cy="1315485"/>
          </a:xfrm>
          <a:prstGeom prst="rect">
            <a:avLst/>
          </a:prstGeom>
        </p:spPr>
      </p:pic>
      <p:pic>
        <p:nvPicPr>
          <p:cNvPr id="16" name="Picture 1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3712B0D-9164-7043-84DE-BD583C281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7977" y="2567588"/>
            <a:ext cx="1256253" cy="1315485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555FFF0-40CF-E340-B726-FD845038A28F}"/>
              </a:ext>
            </a:extLst>
          </p:cNvPr>
          <p:cNvCxnSpPr>
            <a:cxnSpLocks/>
          </p:cNvCxnSpPr>
          <p:nvPr/>
        </p:nvCxnSpPr>
        <p:spPr>
          <a:xfrm flipH="1">
            <a:off x="6758428" y="3090469"/>
            <a:ext cx="264887" cy="863429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A92F32-FF3D-CB4B-828F-F07FFD98DB29}"/>
              </a:ext>
            </a:extLst>
          </p:cNvPr>
          <p:cNvCxnSpPr>
            <a:cxnSpLocks/>
          </p:cNvCxnSpPr>
          <p:nvPr/>
        </p:nvCxnSpPr>
        <p:spPr>
          <a:xfrm>
            <a:off x="9086103" y="3966393"/>
            <a:ext cx="164264" cy="791080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35E44E-B968-4746-BDDC-B7FEBADC3EAF}"/>
              </a:ext>
            </a:extLst>
          </p:cNvPr>
          <p:cNvCxnSpPr>
            <a:cxnSpLocks/>
          </p:cNvCxnSpPr>
          <p:nvPr/>
        </p:nvCxnSpPr>
        <p:spPr>
          <a:xfrm flipH="1">
            <a:off x="4420712" y="1818119"/>
            <a:ext cx="754447" cy="105556"/>
          </a:xfrm>
          <a:prstGeom prst="straightConnector1">
            <a:avLst/>
          </a:prstGeom>
          <a:ln w="73025">
            <a:solidFill>
              <a:schemeClr val="tx1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3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9F8E3-9001-DD42-9527-DF66001DC10C}"/>
              </a:ext>
            </a:extLst>
          </p:cNvPr>
          <p:cNvSpPr txBox="1"/>
          <p:nvPr/>
        </p:nvSpPr>
        <p:spPr>
          <a:xfrm>
            <a:off x="8867206" y="1201783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pic>
        <p:nvPicPr>
          <p:cNvPr id="7" name="Picture 6" descr="A black and silver text on a white surface&#10;&#10;Description automatically generated">
            <a:extLst>
              <a:ext uri="{FF2B5EF4-FFF2-40B4-BE49-F238E27FC236}">
                <a16:creationId xmlns:a16="http://schemas.microsoft.com/office/drawing/2014/main" id="{81967D4F-323B-7142-B54D-5D7AB1AC7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581" y="1188720"/>
            <a:ext cx="5651625" cy="565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6188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18764</TotalTime>
  <Words>1030</Words>
  <Application>Microsoft Macintosh PowerPoint</Application>
  <PresentationFormat>Widescreen</PresentationFormat>
  <Paragraphs>325</Paragraphs>
  <Slides>44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Georgia</vt:lpstr>
      <vt:lpstr>Gill Sans MT</vt:lpstr>
      <vt:lpstr>Parcel</vt:lpstr>
      <vt:lpstr>Interlocutors preserve complexity in language</vt:lpstr>
      <vt:lpstr>Why do languages evolve?</vt:lpstr>
      <vt:lpstr>Using iterated learning to study evolution</vt:lpstr>
      <vt:lpstr>Using iterated learning to study evolution</vt:lpstr>
      <vt:lpstr>Experiment 1 paradigm</vt:lpstr>
      <vt:lpstr>Experiment 1 paradigm</vt:lpstr>
      <vt:lpstr>Accuracy increases over generations</vt:lpstr>
      <vt:lpstr>Complexity decreases over generations</vt:lpstr>
      <vt:lpstr>Experiment 3 paradigm</vt:lpstr>
      <vt:lpstr>Experiment 3 paradigm</vt:lpstr>
      <vt:lpstr>Experiment 3 paradigm</vt:lpstr>
      <vt:lpstr>Experiment 3 paradigm</vt:lpstr>
      <vt:lpstr>Experiment 3 paradigm</vt:lpstr>
      <vt:lpstr>Experiment 3 paradigm</vt:lpstr>
      <vt:lpstr>DYAD achieves consistent levels of accuracy</vt:lpstr>
      <vt:lpstr>While Editors Reintroduce complexity </vt:lpstr>
      <vt:lpstr>Editors help retain a higher level of complexity</vt:lpstr>
      <vt:lpstr>Preliminary conclusions</vt:lpstr>
      <vt:lpstr>Qualitative Analyses</vt:lpstr>
      <vt:lpstr>Coding scheme</vt:lpstr>
      <vt:lpstr>Translation</vt:lpstr>
      <vt:lpstr>rotation</vt:lpstr>
      <vt:lpstr>mirroring</vt:lpstr>
      <vt:lpstr>No relation</vt:lpstr>
      <vt:lpstr>chunking</vt:lpstr>
      <vt:lpstr>Un-chunking</vt:lpstr>
      <vt:lpstr>Diagonal chunking</vt:lpstr>
      <vt:lpstr>Edges &amp; corners</vt:lpstr>
      <vt:lpstr>Shape change</vt:lpstr>
      <vt:lpstr>symmetry</vt:lpstr>
      <vt:lpstr>”iconicity”</vt:lpstr>
      <vt:lpstr>Qualitative results- Geometric errors</vt:lpstr>
      <vt:lpstr>Qualitative results- chunking</vt:lpstr>
      <vt:lpstr>Qualitative results- other errors</vt:lpstr>
      <vt:lpstr>Questions</vt:lpstr>
      <vt:lpstr>Structure task</vt:lpstr>
      <vt:lpstr>Structure task</vt:lpstr>
      <vt:lpstr>Structure task</vt:lpstr>
      <vt:lpstr>Structure results</vt:lpstr>
      <vt:lpstr>Structure results-first 10 trials only</vt:lpstr>
      <vt:lpstr>Thank you!</vt:lpstr>
      <vt:lpstr>Experiment 2: Replication/extension of experiment 1</vt:lpstr>
      <vt:lpstr>Experiment 3: ADULT-ADULT DYAD</vt:lpstr>
      <vt:lpstr>Algorithmic complexity measure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Caregiver reconstruction of children’s errors: the preservation of COMPLEXITY in language</dc:title>
  <dc:creator>Microsoft Office User</dc:creator>
  <cp:lastModifiedBy>Madeline Claire Meyers</cp:lastModifiedBy>
  <cp:revision>104</cp:revision>
  <dcterms:created xsi:type="dcterms:W3CDTF">2018-11-10T20:44:36Z</dcterms:created>
  <dcterms:modified xsi:type="dcterms:W3CDTF">2019-05-07T17:42:23Z</dcterms:modified>
</cp:coreProperties>
</file>